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7ACF9-FA96-41F0-BA6C-570E808FA088}" type="datetimeFigureOut">
              <a:rPr lang="en-US" smtClean="0"/>
              <a:t>9/3/2019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566052-6DEE-4FAE-8EE8-71EC476D478B}" type="slidenum">
              <a:rPr lang="en-US" smtClean="0"/>
              <a:t>‹#›</a:t>
            </a:fld>
            <a:endParaRPr lang="en-US"/>
          </a:p>
        </p:txBody>
      </p:sp>
    </p:spTree>
    <p:extLst>
      <p:ext uri="{BB962C8B-B14F-4D97-AF65-F5344CB8AC3E}">
        <p14:creationId xmlns:p14="http://schemas.microsoft.com/office/powerpoint/2010/main" val="4105740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prices named above are arrived at after intensive market survey and research on the best available options for equipment. The prices are subject to change due to market factors. The total amount indicated above might also change if there is any need for cabling. The budget was prepared based on the assumption that effective cabling has already been established to support the WLAN project.</a:t>
            </a:r>
            <a:endParaRPr lang="en-US" dirty="0"/>
          </a:p>
        </p:txBody>
      </p:sp>
      <p:sp>
        <p:nvSpPr>
          <p:cNvPr id="4" name="Slide Number Placeholder 3"/>
          <p:cNvSpPr>
            <a:spLocks noGrp="1"/>
          </p:cNvSpPr>
          <p:nvPr>
            <p:ph type="sldNum" sz="quarter" idx="10"/>
          </p:nvPr>
        </p:nvSpPr>
        <p:spPr/>
        <p:txBody>
          <a:bodyPr/>
          <a:lstStyle/>
          <a:p>
            <a:fld id="{9F566052-6DEE-4FAE-8EE8-71EC476D478B}" type="slidenum">
              <a:rPr lang="en-US" smtClean="0"/>
              <a:t>12</a:t>
            </a:fld>
            <a:endParaRPr lang="en-US"/>
          </a:p>
        </p:txBody>
      </p:sp>
    </p:spTree>
    <p:extLst>
      <p:ext uri="{BB962C8B-B14F-4D97-AF65-F5344CB8AC3E}">
        <p14:creationId xmlns:p14="http://schemas.microsoft.com/office/powerpoint/2010/main" val="3952747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D968553-49F4-4122-ACDD-63995AF19EDE}"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EF95CBF-1AA3-4763-8C24-89D4DFA5ED60}"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68553-49F4-4122-ACDD-63995AF19EDE}"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D968553-49F4-4122-ACDD-63995AF19EDE}" type="datetimeFigureOut">
              <a:rPr lang="en-US" smtClean="0"/>
              <a:t>9/3/2019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5CBF-1AA3-4763-8C24-89D4DFA5ED60}"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968553-49F4-4122-ACDD-63995AF19EDE}" type="datetimeFigureOut">
              <a:rPr lang="en-US" smtClean="0"/>
              <a:t>9/3/2019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968553-49F4-4122-ACDD-63995AF19EDE}" type="datetimeFigureOut">
              <a:rPr lang="en-US" smtClean="0"/>
              <a:t>9/3/2019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968553-49F4-4122-ACDD-63995AF19EDE}" type="datetimeFigureOut">
              <a:rPr lang="en-US" smtClean="0"/>
              <a:t>9/3/2019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D968553-49F4-4122-ACDD-63995AF19EDE}" type="datetimeFigureOut">
              <a:rPr lang="en-US" smtClean="0"/>
              <a:t>9/3/2019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968553-49F4-4122-ACDD-63995AF19EDE}" type="datetimeFigureOut">
              <a:rPr lang="en-US" smtClean="0"/>
              <a:t>9/3/2019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F95CBF-1AA3-4763-8C24-89D4DFA5ED60}"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BD968553-49F4-4122-ACDD-63995AF19EDE}" type="datetimeFigureOut">
              <a:rPr lang="en-US" smtClean="0"/>
              <a:t>9/3/2019</a:t>
            </a:fld>
            <a:endParaRPr lang="en-US"/>
          </a:p>
        </p:txBody>
      </p:sp>
      <p:sp>
        <p:nvSpPr>
          <p:cNvPr id="7" name="Slide Number Placeholder 6"/>
          <p:cNvSpPr>
            <a:spLocks noGrp="1"/>
          </p:cNvSpPr>
          <p:nvPr>
            <p:ph type="sldNum" sz="quarter" idx="12"/>
          </p:nvPr>
        </p:nvSpPr>
        <p:spPr/>
        <p:txBody>
          <a:bodyPr/>
          <a:lstStyle/>
          <a:p>
            <a:fld id="{4EF95CBF-1AA3-4763-8C24-89D4DFA5ED60}"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68553-49F4-4122-ACDD-63995AF19EDE}"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968553-49F4-4122-ACDD-63995AF19EDE}" type="datetimeFigureOut">
              <a:rPr lang="en-US" smtClean="0"/>
              <a:t>9/3/2019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F95CBF-1AA3-4763-8C24-89D4DFA5ED6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D968553-49F4-4122-ACDD-63995AF19EDE}" type="datetimeFigureOut">
              <a:rPr lang="en-US" smtClean="0"/>
              <a:t>9/3/2019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EF95CBF-1AA3-4763-8C24-89D4DFA5ED60}"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572000"/>
            <a:ext cx="6553200" cy="609600"/>
          </a:xfrm>
        </p:spPr>
        <p:txBody>
          <a:bodyPr>
            <a:normAutofit fontScale="62500" lnSpcReduction="20000"/>
          </a:bodyPr>
          <a:lstStyle/>
          <a:p>
            <a:r>
              <a:rPr lang="en-US" dirty="0"/>
              <a:t>Course</a:t>
            </a:r>
          </a:p>
          <a:p>
            <a:r>
              <a:rPr lang="en-US" dirty="0"/>
              <a:t>Name</a:t>
            </a:r>
          </a:p>
          <a:p>
            <a:r>
              <a:rPr lang="en-US" dirty="0"/>
              <a:t>Institutional affiliation</a:t>
            </a:r>
          </a:p>
          <a:p>
            <a:endParaRPr lang="en-US" dirty="0"/>
          </a:p>
        </p:txBody>
      </p:sp>
      <p:sp>
        <p:nvSpPr>
          <p:cNvPr id="2" name="Title 1"/>
          <p:cNvSpPr>
            <a:spLocks noGrp="1"/>
          </p:cNvSpPr>
          <p:nvPr>
            <p:ph type="ctrTitle"/>
          </p:nvPr>
        </p:nvSpPr>
        <p:spPr/>
        <p:txBody>
          <a:bodyPr/>
          <a:lstStyle/>
          <a:p>
            <a:r>
              <a:rPr lang="en-US" sz="3200" dirty="0"/>
              <a:t>Proposed Campus Wi-Fi Infrastructure</a:t>
            </a:r>
          </a:p>
        </p:txBody>
      </p:sp>
    </p:spTree>
    <p:extLst>
      <p:ext uri="{BB962C8B-B14F-4D97-AF65-F5344CB8AC3E}">
        <p14:creationId xmlns:p14="http://schemas.microsoft.com/office/powerpoint/2010/main" val="1540405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p:txBody>
          <a:bodyPr/>
          <a:lstStyle/>
          <a:p>
            <a:r>
              <a:rPr lang="en-US" dirty="0" smtClean="0">
                <a:latin typeface="Times New Roman"/>
                <a:ea typeface="Calibri"/>
              </a:rPr>
              <a:t>This is </a:t>
            </a:r>
            <a:r>
              <a:rPr lang="en-US" dirty="0">
                <a:latin typeface="Times New Roman"/>
                <a:ea typeface="Calibri"/>
              </a:rPr>
              <a:t>a proposal plan Wi-Fi infrastructure to support the mobile devices within the </a:t>
            </a:r>
            <a:r>
              <a:rPr lang="en-US" dirty="0" err="1">
                <a:latin typeface="Times New Roman"/>
                <a:ea typeface="Calibri"/>
              </a:rPr>
              <a:t>triOS</a:t>
            </a:r>
            <a:r>
              <a:rPr lang="en-US" dirty="0">
                <a:latin typeface="Times New Roman"/>
                <a:ea typeface="Calibri"/>
              </a:rPr>
              <a:t> Kitchener Campus. The plan is taken in a bid to provide, fast and cost-effective Wi-Fi access within the campus block.  As is, wireless communication has developed to become an integral part of life. The wireless technology has shaped an appropriation that has cut through industry stands to offer direction for solutions to the needs of the ever-increasing needs for internet-enabled mobile devices. </a:t>
            </a:r>
            <a:endParaRPr lang="en-US" dirty="0"/>
          </a:p>
        </p:txBody>
      </p:sp>
    </p:spTree>
    <p:extLst>
      <p:ext uri="{BB962C8B-B14F-4D97-AF65-F5344CB8AC3E}">
        <p14:creationId xmlns:p14="http://schemas.microsoft.com/office/powerpoint/2010/main" val="2774619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a:latin typeface="Times New Roman"/>
                <a:ea typeface="Calibri"/>
              </a:rPr>
              <a:t>According to </a:t>
            </a:r>
            <a:r>
              <a:rPr lang="en-US" dirty="0" err="1">
                <a:latin typeface="Times New Roman"/>
                <a:ea typeface="Calibri"/>
              </a:rPr>
              <a:t>Naughton</a:t>
            </a:r>
            <a:r>
              <a:rPr lang="en-US" dirty="0">
                <a:latin typeface="Times New Roman"/>
                <a:ea typeface="Calibri"/>
              </a:rPr>
              <a:t> (2016) the internet has evolved quickly to become the most significant heterogeneous point of device communication and infrastructure in the world. He cites that by 2014, statistical reports indicated that at least more than 3 billion people have access to the internet. Put into a perspective, the figure was almost half of the world population by that time. </a:t>
            </a:r>
            <a:endParaRPr lang="en-US" dirty="0"/>
          </a:p>
        </p:txBody>
      </p:sp>
    </p:spTree>
    <p:extLst>
      <p:ext uri="{BB962C8B-B14F-4D97-AF65-F5344CB8AC3E}">
        <p14:creationId xmlns:p14="http://schemas.microsoft.com/office/powerpoint/2010/main" val="688859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Reliable Wi-Fi</a:t>
            </a:r>
            <a:endParaRPr lang="en-US" dirty="0"/>
          </a:p>
        </p:txBody>
      </p:sp>
      <p:sp>
        <p:nvSpPr>
          <p:cNvPr id="4" name="Content Placeholder 3"/>
          <p:cNvSpPr>
            <a:spLocks noGrp="1"/>
          </p:cNvSpPr>
          <p:nvPr>
            <p:ph idx="1"/>
          </p:nvPr>
        </p:nvSpPr>
        <p:spPr/>
        <p:txBody>
          <a:bodyPr>
            <a:normAutofit fontScale="70000" lnSpcReduction="20000"/>
          </a:bodyPr>
          <a:lstStyle/>
          <a:p>
            <a:pPr marL="0" marR="0" algn="just">
              <a:lnSpc>
                <a:spcPct val="200000"/>
              </a:lnSpc>
              <a:spcBef>
                <a:spcPts val="0"/>
              </a:spcBef>
              <a:spcAft>
                <a:spcPts val="1000"/>
              </a:spcAft>
            </a:pPr>
            <a:r>
              <a:rPr lang="en-US" dirty="0">
                <a:latin typeface="Times New Roman"/>
                <a:ea typeface="Calibri"/>
                <a:cs typeface="Times New Roman"/>
              </a:rPr>
              <a:t>Roaming </a:t>
            </a:r>
            <a:endParaRPr lang="en-US" sz="2000" dirty="0" smtClean="0">
              <a:latin typeface="Calibri"/>
              <a:ea typeface="Calibri"/>
              <a:cs typeface="Times New Roman"/>
            </a:endParaRPr>
          </a:p>
          <a:p>
            <a:pPr marL="0" marR="0" indent="0" algn="just">
              <a:lnSpc>
                <a:spcPct val="200000"/>
              </a:lnSpc>
              <a:spcBef>
                <a:spcPts val="0"/>
              </a:spcBef>
              <a:spcAft>
                <a:spcPts val="1000"/>
              </a:spcAft>
              <a:buNone/>
            </a:pPr>
            <a:r>
              <a:rPr lang="en-US" dirty="0" smtClean="0">
                <a:latin typeface="Times New Roman"/>
                <a:ea typeface="Calibri"/>
              </a:rPr>
              <a:t>In </a:t>
            </a:r>
            <a:r>
              <a:rPr lang="en-US" dirty="0">
                <a:latin typeface="Times New Roman"/>
                <a:ea typeface="Calibri"/>
              </a:rPr>
              <a:t>the field of IT (information technology), roaming means that devices can shift seamlessly from one WIFI access point to another (</a:t>
            </a:r>
            <a:r>
              <a:rPr lang="en-US" dirty="0" err="1">
                <a:latin typeface="Times New Roman"/>
                <a:ea typeface="Calibri"/>
              </a:rPr>
              <a:t>Walia</a:t>
            </a:r>
            <a:r>
              <a:rPr lang="en-US" dirty="0">
                <a:latin typeface="Times New Roman"/>
                <a:ea typeface="Calibri"/>
              </a:rPr>
              <a:t>, </a:t>
            </a:r>
            <a:r>
              <a:rPr lang="en-US" dirty="0" err="1">
                <a:latin typeface="Times New Roman"/>
                <a:ea typeface="Calibri"/>
              </a:rPr>
              <a:t>Hämmäinen</a:t>
            </a:r>
            <a:r>
              <a:rPr lang="en-US" dirty="0">
                <a:latin typeface="Times New Roman"/>
                <a:ea typeface="Calibri"/>
              </a:rPr>
              <a:t> and </a:t>
            </a:r>
            <a:r>
              <a:rPr lang="en-US" dirty="0" err="1">
                <a:latin typeface="Times New Roman"/>
                <a:ea typeface="Calibri"/>
              </a:rPr>
              <a:t>atinmikko</a:t>
            </a:r>
            <a:r>
              <a:rPr lang="en-US" dirty="0">
                <a:latin typeface="Times New Roman"/>
                <a:ea typeface="Calibri"/>
              </a:rPr>
              <a:t>, 2017). The shifting of the devices should also be devoid of any disruptions of the speeds of the internet enabled devices. Thus, it is imperative for the Wi-Fi within Kitchener Campus to be roaming. During the implementation face, adequate planning should be effected to ensure that different mobile devices can access the internet seamlessly without any backdrop and that the system can support all the devices.</a:t>
            </a:r>
            <a:endParaRPr lang="en-US" dirty="0"/>
          </a:p>
        </p:txBody>
      </p:sp>
    </p:spTree>
    <p:extLst>
      <p:ext uri="{BB962C8B-B14F-4D97-AF65-F5344CB8AC3E}">
        <p14:creationId xmlns:p14="http://schemas.microsoft.com/office/powerpoint/2010/main" val="3887755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Reliable Wi-Fi</a:t>
            </a:r>
          </a:p>
        </p:txBody>
      </p:sp>
      <p:sp>
        <p:nvSpPr>
          <p:cNvPr id="3" name="Content Placeholder 2"/>
          <p:cNvSpPr>
            <a:spLocks noGrp="1"/>
          </p:cNvSpPr>
          <p:nvPr>
            <p:ph idx="1"/>
          </p:nvPr>
        </p:nvSpPr>
        <p:spPr>
          <a:xfrm>
            <a:off x="457200" y="1752600"/>
            <a:ext cx="8229600" cy="5105400"/>
          </a:xfrm>
        </p:spPr>
        <p:txBody>
          <a:bodyPr>
            <a:noAutofit/>
          </a:bodyPr>
          <a:lstStyle/>
          <a:p>
            <a:pPr marL="0" marR="0" algn="just">
              <a:lnSpc>
                <a:spcPct val="200000"/>
              </a:lnSpc>
              <a:spcBef>
                <a:spcPts val="0"/>
              </a:spcBef>
              <a:spcAft>
                <a:spcPts val="1000"/>
              </a:spcAft>
            </a:pPr>
            <a:r>
              <a:rPr lang="en-US" sz="1600" dirty="0" smtClean="0">
                <a:latin typeface="Times New Roman"/>
                <a:ea typeface="Calibri"/>
                <a:cs typeface="Times New Roman"/>
              </a:rPr>
              <a:t>Redundancy</a:t>
            </a:r>
            <a:endParaRPr lang="en-US" sz="1600" dirty="0">
              <a:latin typeface="Calibri"/>
              <a:ea typeface="Calibri"/>
              <a:cs typeface="Times New Roman"/>
            </a:endParaRPr>
          </a:p>
          <a:p>
            <a:pPr marL="0" marR="0" indent="0" algn="just">
              <a:lnSpc>
                <a:spcPct val="200000"/>
              </a:lnSpc>
              <a:spcBef>
                <a:spcPts val="0"/>
              </a:spcBef>
              <a:spcAft>
                <a:spcPts val="1000"/>
              </a:spcAft>
              <a:buNone/>
            </a:pPr>
            <a:r>
              <a:rPr lang="en-US" sz="1600" dirty="0" smtClean="0">
                <a:latin typeface="Times New Roman"/>
                <a:ea typeface="Calibri"/>
              </a:rPr>
              <a:t>Redundancy </a:t>
            </a:r>
            <a:r>
              <a:rPr lang="en-US" sz="1600" dirty="0">
                <a:latin typeface="Times New Roman"/>
                <a:ea typeface="Calibri"/>
              </a:rPr>
              <a:t>in this context is the term that covers a backup plan in case of network failure of backlogs. Redundancy consists of additional elements that do not come primarily from the WLANS functionality</a:t>
            </a:r>
            <a:r>
              <a:rPr lang="en-US" sz="1600" dirty="0" smtClean="0">
                <a:latin typeface="Times New Roman"/>
                <a:ea typeface="Calibri"/>
              </a:rPr>
              <a:t>.</a:t>
            </a:r>
            <a:r>
              <a:rPr lang="en-US" sz="1600" dirty="0" smtClean="0"/>
              <a:t> </a:t>
            </a:r>
            <a:r>
              <a:rPr lang="en-US" sz="1600" dirty="0">
                <a:latin typeface="Times New Roman"/>
                <a:ea typeface="Calibri"/>
              </a:rPr>
              <a:t>WLANs comes with several design specification, and each has its level of redundancy to fit its required purposes. </a:t>
            </a:r>
            <a:r>
              <a:rPr lang="en-US" sz="1600" dirty="0" smtClean="0">
                <a:latin typeface="Times New Roman"/>
                <a:ea typeface="Calibri"/>
              </a:rPr>
              <a:t>The following factors influence choice of WLAN:</a:t>
            </a:r>
          </a:p>
          <a:p>
            <a:pPr indent="-342900" algn="just">
              <a:lnSpc>
                <a:spcPct val="200000"/>
              </a:lnSpc>
              <a:spcBef>
                <a:spcPts val="0"/>
              </a:spcBef>
              <a:spcAft>
                <a:spcPts val="1000"/>
              </a:spcAft>
            </a:pPr>
            <a:r>
              <a:rPr lang="en-US" sz="1600" dirty="0" smtClean="0">
                <a:latin typeface="Times New Roman"/>
                <a:ea typeface="Calibri"/>
              </a:rPr>
              <a:t>Increased </a:t>
            </a:r>
            <a:r>
              <a:rPr lang="en-US" sz="1600" dirty="0">
                <a:latin typeface="Times New Roman"/>
                <a:ea typeface="Calibri"/>
              </a:rPr>
              <a:t>population of the users, for example, when the number of students are many and hence the connected devices</a:t>
            </a:r>
          </a:p>
          <a:p>
            <a:pPr indent="-342900" algn="just">
              <a:lnSpc>
                <a:spcPct val="200000"/>
              </a:lnSpc>
              <a:spcBef>
                <a:spcPts val="0"/>
              </a:spcBef>
              <a:spcAft>
                <a:spcPts val="1000"/>
              </a:spcAft>
            </a:pPr>
            <a:r>
              <a:rPr lang="en-US" sz="1600" dirty="0" smtClean="0">
                <a:latin typeface="Times New Roman"/>
                <a:ea typeface="Calibri"/>
              </a:rPr>
              <a:t>The </a:t>
            </a:r>
            <a:r>
              <a:rPr lang="en-US" sz="1600" dirty="0">
                <a:latin typeface="Times New Roman"/>
                <a:ea typeface="Calibri"/>
              </a:rPr>
              <a:t>end-user</a:t>
            </a:r>
          </a:p>
          <a:p>
            <a:pPr indent="-342900" algn="just">
              <a:lnSpc>
                <a:spcPct val="200000"/>
              </a:lnSpc>
              <a:spcBef>
                <a:spcPts val="0"/>
              </a:spcBef>
              <a:spcAft>
                <a:spcPts val="1000"/>
              </a:spcAft>
            </a:pPr>
            <a:r>
              <a:rPr lang="en-US" sz="1600" dirty="0" smtClean="0">
                <a:latin typeface="Times New Roman"/>
                <a:ea typeface="Calibri"/>
              </a:rPr>
              <a:t>Application </a:t>
            </a:r>
            <a:r>
              <a:rPr lang="en-US" sz="1600" dirty="0">
                <a:latin typeface="Times New Roman"/>
                <a:ea typeface="Calibri"/>
              </a:rPr>
              <a:t>situations “Mission-critical and Non-mission-critical."</a:t>
            </a:r>
          </a:p>
          <a:p>
            <a:pPr marL="0" marR="0" indent="0" algn="just">
              <a:lnSpc>
                <a:spcPct val="200000"/>
              </a:lnSpc>
              <a:spcBef>
                <a:spcPts val="0"/>
              </a:spcBef>
              <a:spcAft>
                <a:spcPts val="1000"/>
              </a:spcAft>
              <a:buNone/>
            </a:pPr>
            <a:endParaRPr lang="en-US" sz="1600" dirty="0" smtClean="0">
              <a:latin typeface="Times New Roman"/>
              <a:ea typeface="Calibri"/>
            </a:endParaRPr>
          </a:p>
        </p:txBody>
      </p:sp>
    </p:spTree>
    <p:extLst>
      <p:ext uri="{BB962C8B-B14F-4D97-AF65-F5344CB8AC3E}">
        <p14:creationId xmlns:p14="http://schemas.microsoft.com/office/powerpoint/2010/main" val="3047935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Reliable Wi-Fi</a:t>
            </a:r>
          </a:p>
        </p:txBody>
      </p:sp>
      <p:sp>
        <p:nvSpPr>
          <p:cNvPr id="3" name="Content Placeholder 2"/>
          <p:cNvSpPr>
            <a:spLocks noGrp="1"/>
          </p:cNvSpPr>
          <p:nvPr>
            <p:ph idx="1"/>
          </p:nvPr>
        </p:nvSpPr>
        <p:spPr/>
        <p:txBody>
          <a:bodyPr>
            <a:normAutofit fontScale="92500" lnSpcReduction="20000"/>
          </a:bodyPr>
          <a:lstStyle/>
          <a:p>
            <a:pPr marL="0" marR="0" algn="just">
              <a:lnSpc>
                <a:spcPct val="200000"/>
              </a:lnSpc>
              <a:spcBef>
                <a:spcPts val="0"/>
              </a:spcBef>
              <a:spcAft>
                <a:spcPts val="1000"/>
              </a:spcAft>
            </a:pPr>
            <a:r>
              <a:rPr lang="en-US" dirty="0">
                <a:latin typeface="Times New Roman"/>
                <a:ea typeface="Calibri"/>
                <a:cs typeface="Times New Roman"/>
              </a:rPr>
              <a:t>Application </a:t>
            </a:r>
            <a:r>
              <a:rPr lang="en-US" dirty="0" smtClean="0">
                <a:latin typeface="Times New Roman"/>
                <a:ea typeface="Calibri"/>
                <a:cs typeface="Times New Roman"/>
              </a:rPr>
              <a:t>Prioritization</a:t>
            </a:r>
            <a:endParaRPr lang="en-US" sz="2000" dirty="0" smtClean="0">
              <a:latin typeface="Calibri"/>
              <a:ea typeface="Calibri"/>
              <a:cs typeface="Times New Roman"/>
            </a:endParaRPr>
          </a:p>
          <a:p>
            <a:pPr marL="0" marR="0" indent="0" algn="just">
              <a:lnSpc>
                <a:spcPct val="200000"/>
              </a:lnSpc>
              <a:spcBef>
                <a:spcPts val="0"/>
              </a:spcBef>
              <a:spcAft>
                <a:spcPts val="1000"/>
              </a:spcAft>
              <a:buNone/>
            </a:pPr>
            <a:r>
              <a:rPr lang="en-US" dirty="0" smtClean="0">
                <a:latin typeface="Times New Roman"/>
                <a:ea typeface="Calibri"/>
              </a:rPr>
              <a:t>The </a:t>
            </a:r>
            <a:r>
              <a:rPr lang="en-US" dirty="0">
                <a:latin typeface="Times New Roman"/>
                <a:ea typeface="Calibri"/>
              </a:rPr>
              <a:t>Wi-Fi within the campus location must be configured depending on the applications that are necessary for the organization. For example, a campus application can be said to be mission-critical.  It is essential to understand that some applications are not critical and are also known as recreational. Therefore, the Wi-Fi within the campus must be designed in a manner that prioritizes application</a:t>
            </a:r>
            <a:endParaRPr lang="en-US" dirty="0"/>
          </a:p>
        </p:txBody>
      </p:sp>
    </p:spTree>
    <p:extLst>
      <p:ext uri="{BB962C8B-B14F-4D97-AF65-F5344CB8AC3E}">
        <p14:creationId xmlns:p14="http://schemas.microsoft.com/office/powerpoint/2010/main" val="798062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3A299">
                    <a:lumMod val="75000"/>
                  </a:srgbClr>
                </a:solidFill>
              </a:rPr>
              <a:t>Requirements for Reliable Wi-Fi</a:t>
            </a:r>
            <a:endParaRPr lang="en-US" dirty="0"/>
          </a:p>
        </p:txBody>
      </p:sp>
      <p:sp>
        <p:nvSpPr>
          <p:cNvPr id="3" name="Content Placeholder 2"/>
          <p:cNvSpPr>
            <a:spLocks noGrp="1"/>
          </p:cNvSpPr>
          <p:nvPr>
            <p:ph idx="1"/>
          </p:nvPr>
        </p:nvSpPr>
        <p:spPr/>
        <p:txBody>
          <a:bodyPr>
            <a:normAutofit fontScale="70000" lnSpcReduction="20000"/>
          </a:bodyPr>
          <a:lstStyle/>
          <a:p>
            <a:pPr marL="0" marR="0" algn="just">
              <a:lnSpc>
                <a:spcPct val="200000"/>
              </a:lnSpc>
              <a:spcBef>
                <a:spcPts val="0"/>
              </a:spcBef>
              <a:spcAft>
                <a:spcPts val="1000"/>
              </a:spcAft>
            </a:pPr>
            <a:r>
              <a:rPr lang="en-US" dirty="0">
                <a:latin typeface="Times New Roman"/>
                <a:ea typeface="Calibri"/>
                <a:cs typeface="Times New Roman"/>
              </a:rPr>
              <a:t>Adaptive radio management (ARM)</a:t>
            </a:r>
            <a:endParaRPr lang="en-US" sz="2000" dirty="0">
              <a:latin typeface="Calibri"/>
              <a:ea typeface="Calibri"/>
              <a:cs typeface="Times New Roman"/>
            </a:endParaRPr>
          </a:p>
          <a:p>
            <a:pPr marL="0" marR="0" indent="0" algn="just">
              <a:lnSpc>
                <a:spcPct val="200000"/>
              </a:lnSpc>
              <a:spcBef>
                <a:spcPts val="0"/>
              </a:spcBef>
              <a:spcAft>
                <a:spcPts val="1000"/>
              </a:spcAft>
              <a:buNone/>
            </a:pPr>
            <a:r>
              <a:rPr lang="en-US" dirty="0">
                <a:latin typeface="Times New Roman"/>
                <a:ea typeface="Calibri"/>
                <a:cs typeface="Times New Roman"/>
              </a:rPr>
              <a:t>ARM is founded on the premise that even Wi-Fi networks need reasonable real-time management even though they run themselves when live (</a:t>
            </a:r>
            <a:r>
              <a:rPr lang="en-US" dirty="0" err="1">
                <a:latin typeface="Times New Roman"/>
                <a:ea typeface="Calibri"/>
                <a:cs typeface="Times New Roman"/>
              </a:rPr>
              <a:t>Vitek</a:t>
            </a:r>
            <a:r>
              <a:rPr lang="en-US" dirty="0">
                <a:latin typeface="Times New Roman"/>
                <a:ea typeface="Calibri"/>
                <a:cs typeface="Times New Roman"/>
              </a:rPr>
              <a:t>, 2016). In other words, it gives the options from which network issues can troubleshoot to accommodate and resolve any issues within the WLAN. The concept of integrating ARM into a busy network such as the campus type is likened to having a virtual engineer giving an around the clock monitoring of the Wi-Fi. In such sense, it is paramount for the campus Wi-Fi to be fitted with ARM as a means to mitigate network issues or loopholes inherent to the Wi-Fi. </a:t>
            </a:r>
            <a:endParaRPr lang="en-US" sz="2000" dirty="0">
              <a:latin typeface="Calibri"/>
              <a:ea typeface="Calibri"/>
              <a:cs typeface="Times New Roman"/>
            </a:endParaRPr>
          </a:p>
          <a:p>
            <a:endParaRPr lang="en-US" dirty="0"/>
          </a:p>
        </p:txBody>
      </p:sp>
    </p:spTree>
    <p:extLst>
      <p:ext uri="{BB962C8B-B14F-4D97-AF65-F5344CB8AC3E}">
        <p14:creationId xmlns:p14="http://schemas.microsoft.com/office/powerpoint/2010/main" val="1898392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3A299">
                    <a:lumMod val="75000"/>
                  </a:srgbClr>
                </a:solidFill>
              </a:rPr>
              <a:t>Requirements for Reliable Wi-Fi</a:t>
            </a:r>
            <a:endParaRPr lang="en-US" dirty="0"/>
          </a:p>
        </p:txBody>
      </p:sp>
      <p:sp>
        <p:nvSpPr>
          <p:cNvPr id="3" name="Content Placeholder 2"/>
          <p:cNvSpPr>
            <a:spLocks noGrp="1"/>
          </p:cNvSpPr>
          <p:nvPr>
            <p:ph idx="1"/>
          </p:nvPr>
        </p:nvSpPr>
        <p:spPr/>
        <p:txBody>
          <a:bodyPr>
            <a:normAutofit fontScale="85000" lnSpcReduction="10000"/>
          </a:bodyPr>
          <a:lstStyle/>
          <a:p>
            <a:pPr marL="0" marR="0" algn="just">
              <a:lnSpc>
                <a:spcPct val="200000"/>
              </a:lnSpc>
              <a:spcBef>
                <a:spcPts val="0"/>
              </a:spcBef>
              <a:spcAft>
                <a:spcPts val="1000"/>
              </a:spcAft>
            </a:pPr>
            <a:r>
              <a:rPr lang="en-US" dirty="0">
                <a:latin typeface="Times New Roman"/>
                <a:ea typeface="Calibri"/>
                <a:cs typeface="Times New Roman"/>
              </a:rPr>
              <a:t>Security</a:t>
            </a:r>
            <a:endParaRPr lang="en-US" sz="2000" dirty="0">
              <a:latin typeface="Calibri"/>
              <a:ea typeface="Calibri"/>
              <a:cs typeface="Times New Roman"/>
            </a:endParaRPr>
          </a:p>
          <a:p>
            <a:pPr marL="0" marR="0" indent="0" algn="just">
              <a:lnSpc>
                <a:spcPct val="200000"/>
              </a:lnSpc>
              <a:spcBef>
                <a:spcPts val="0"/>
              </a:spcBef>
              <a:spcAft>
                <a:spcPts val="1000"/>
              </a:spcAft>
              <a:buNone/>
            </a:pPr>
            <a:r>
              <a:rPr lang="en-US" dirty="0">
                <a:latin typeface="Times New Roman"/>
                <a:ea typeface="Calibri"/>
                <a:cs typeface="Times New Roman"/>
              </a:rPr>
              <a:t>A secure wireless system is a critical facet of the process of installation at the campus. The WLAN should be fitted with elements that can detect rogue access points and bar them from the network. Lack of security backups for the internet Wi-Fi makes the end-users and the systems vulnerable to security issues that might culminate into data loss, hacking and other possible threats.</a:t>
            </a:r>
            <a:endParaRPr lang="en-US" sz="2000" dirty="0">
              <a:latin typeface="Calibri"/>
              <a:ea typeface="Calibri"/>
              <a:cs typeface="Times New Roman"/>
            </a:endParaRPr>
          </a:p>
          <a:p>
            <a:endParaRPr lang="en-US" dirty="0"/>
          </a:p>
        </p:txBody>
      </p:sp>
    </p:spTree>
    <p:extLst>
      <p:ext uri="{BB962C8B-B14F-4D97-AF65-F5344CB8AC3E}">
        <p14:creationId xmlns:p14="http://schemas.microsoft.com/office/powerpoint/2010/main" val="2658363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Analysis of the </a:t>
            </a:r>
            <a:r>
              <a:rPr lang="en-US" dirty="0" err="1"/>
              <a:t>triOS</a:t>
            </a:r>
            <a:r>
              <a:rPr lang="en-US" dirty="0"/>
              <a:t> Kitchener Campus plan</a:t>
            </a:r>
          </a:p>
        </p:txBody>
      </p:sp>
      <p:sp>
        <p:nvSpPr>
          <p:cNvPr id="3" name="Content Placeholder 2"/>
          <p:cNvSpPr>
            <a:spLocks noGrp="1"/>
          </p:cNvSpPr>
          <p:nvPr>
            <p:ph idx="1"/>
          </p:nvPr>
        </p:nvSpPr>
        <p:spPr/>
        <p:txBody>
          <a:bodyPr/>
          <a:lstStyle/>
          <a:p>
            <a:pPr marL="0" marR="0" indent="0" algn="just">
              <a:lnSpc>
                <a:spcPct val="200000"/>
              </a:lnSpc>
              <a:spcBef>
                <a:spcPts val="0"/>
              </a:spcBef>
              <a:spcAft>
                <a:spcPts val="1000"/>
              </a:spcAft>
              <a:buNone/>
            </a:pPr>
            <a:r>
              <a:rPr lang="en-US" dirty="0">
                <a:latin typeface="Times New Roman"/>
                <a:ea typeface="Calibri"/>
                <a:cs typeface="Times New Roman"/>
              </a:rPr>
              <a:t>Breakdown of key Wi-Fi hotspot areas:</a:t>
            </a:r>
            <a:endParaRPr lang="en-US" sz="2000" dirty="0">
              <a:latin typeface="Calibri"/>
              <a:ea typeface="Calibri"/>
              <a:cs typeface="Times New Roman"/>
            </a:endParaRPr>
          </a:p>
          <a:p>
            <a:pPr lvl="0" indent="-342900" algn="just">
              <a:lnSpc>
                <a:spcPct val="200000"/>
              </a:lnSpc>
              <a:spcBef>
                <a:spcPts val="0"/>
              </a:spcBef>
              <a:buFont typeface="Symbol"/>
              <a:buChar char=""/>
            </a:pPr>
            <a:r>
              <a:rPr lang="en-US" dirty="0">
                <a:latin typeface="Times New Roman"/>
                <a:ea typeface="Calibri"/>
                <a:cs typeface="Times New Roman"/>
              </a:rPr>
              <a:t>Classrooms 15 +</a:t>
            </a:r>
            <a:endParaRPr lang="en-US" sz="2000" dirty="0">
              <a:latin typeface="Calibri"/>
              <a:ea typeface="Calibri"/>
              <a:cs typeface="Times New Roman"/>
            </a:endParaRPr>
          </a:p>
          <a:p>
            <a:pPr lvl="0" indent="-342900" algn="just">
              <a:lnSpc>
                <a:spcPct val="200000"/>
              </a:lnSpc>
              <a:spcBef>
                <a:spcPts val="0"/>
              </a:spcBef>
              <a:buFont typeface="Symbol"/>
              <a:buChar char=""/>
            </a:pPr>
            <a:r>
              <a:rPr lang="en-US" dirty="0">
                <a:latin typeface="Times New Roman"/>
                <a:ea typeface="Calibri"/>
                <a:cs typeface="Times New Roman"/>
              </a:rPr>
              <a:t>Common area</a:t>
            </a:r>
            <a:endParaRPr lang="en-US" sz="2000" dirty="0">
              <a:latin typeface="Calibri"/>
              <a:ea typeface="Calibri"/>
              <a:cs typeface="Times New Roman"/>
            </a:endParaRPr>
          </a:p>
          <a:p>
            <a:pPr lvl="0" indent="-342900" algn="just">
              <a:lnSpc>
                <a:spcPct val="200000"/>
              </a:lnSpc>
              <a:spcBef>
                <a:spcPts val="0"/>
              </a:spcBef>
              <a:buFont typeface="Symbol"/>
              <a:buChar char=""/>
            </a:pPr>
            <a:r>
              <a:rPr lang="en-US" dirty="0">
                <a:latin typeface="Times New Roman"/>
                <a:ea typeface="Calibri"/>
                <a:cs typeface="Times New Roman"/>
              </a:rPr>
              <a:t>Waiting area</a:t>
            </a:r>
            <a:endParaRPr lang="en-US" sz="2000" dirty="0">
              <a:latin typeface="Calibri"/>
              <a:ea typeface="Calibri"/>
              <a:cs typeface="Times New Roman"/>
            </a:endParaRPr>
          </a:p>
          <a:p>
            <a:pPr lvl="0" indent="-342900" algn="just">
              <a:lnSpc>
                <a:spcPct val="200000"/>
              </a:lnSpc>
              <a:spcBef>
                <a:spcPts val="0"/>
              </a:spcBef>
              <a:spcAft>
                <a:spcPts val="1000"/>
              </a:spcAft>
              <a:buFont typeface="Symbol"/>
              <a:buChar char=""/>
            </a:pPr>
            <a:r>
              <a:rPr lang="en-US" dirty="0">
                <a:latin typeface="Times New Roman"/>
                <a:ea typeface="Calibri"/>
                <a:cs typeface="Times New Roman"/>
              </a:rPr>
              <a:t>Offices</a:t>
            </a:r>
            <a:endParaRPr lang="en-US" sz="2000" dirty="0">
              <a:latin typeface="Calibri"/>
              <a:ea typeface="Calibri"/>
              <a:cs typeface="Times New Roman"/>
            </a:endParaRPr>
          </a:p>
          <a:p>
            <a:endParaRPr lang="en-US" dirty="0"/>
          </a:p>
        </p:txBody>
      </p:sp>
    </p:spTree>
    <p:extLst>
      <p:ext uri="{BB962C8B-B14F-4D97-AF65-F5344CB8AC3E}">
        <p14:creationId xmlns:p14="http://schemas.microsoft.com/office/powerpoint/2010/main" val="8154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Equipment Needed for Wi-Fi installation</a:t>
            </a:r>
          </a:p>
        </p:txBody>
      </p:sp>
      <p:sp>
        <p:nvSpPr>
          <p:cNvPr id="3" name="Content Placeholder 2"/>
          <p:cNvSpPr>
            <a:spLocks noGrp="1"/>
          </p:cNvSpPr>
          <p:nvPr>
            <p:ph idx="1"/>
          </p:nvPr>
        </p:nvSpPr>
        <p:spPr/>
        <p:txBody>
          <a:bodyPr>
            <a:normAutofit fontScale="70000" lnSpcReduction="20000"/>
          </a:bodyPr>
          <a:lstStyle/>
          <a:p>
            <a:r>
              <a:rPr lang="en-US" dirty="0" smtClean="0"/>
              <a:t>Hardware</a:t>
            </a:r>
          </a:p>
          <a:p>
            <a:pPr marL="114300" indent="0">
              <a:buNone/>
            </a:pPr>
            <a:r>
              <a:rPr lang="en-US" dirty="0"/>
              <a:t>Access </a:t>
            </a:r>
            <a:r>
              <a:rPr lang="en-US" dirty="0" smtClean="0"/>
              <a:t>Points – Required = 50</a:t>
            </a:r>
          </a:p>
          <a:p>
            <a:pPr lvl="2"/>
            <a:r>
              <a:rPr lang="en-US" dirty="0"/>
              <a:t>Cisco 1570 Outdoor Access Point (US $2,300.00)</a:t>
            </a:r>
          </a:p>
          <a:p>
            <a:pPr lvl="2"/>
            <a:r>
              <a:rPr lang="en-US" dirty="0" err="1"/>
              <a:t>Aerohive</a:t>
            </a:r>
            <a:r>
              <a:rPr lang="en-US" dirty="0"/>
              <a:t> (the AP170) (US $225.00)</a:t>
            </a:r>
          </a:p>
          <a:p>
            <a:pPr lvl="2"/>
            <a:r>
              <a:rPr lang="en-US" dirty="0"/>
              <a:t>Aruba (the MSr2000 and the MSR4000) ($3295.00)</a:t>
            </a:r>
          </a:p>
          <a:p>
            <a:pPr marL="114300" indent="0">
              <a:buNone/>
            </a:pPr>
            <a:r>
              <a:rPr lang="en-US" dirty="0"/>
              <a:t>Wi-Fi </a:t>
            </a:r>
            <a:r>
              <a:rPr lang="en-US" dirty="0" smtClean="0"/>
              <a:t>Repeaters – </a:t>
            </a:r>
            <a:r>
              <a:rPr lang="en-US" dirty="0"/>
              <a:t>Required = 50</a:t>
            </a:r>
          </a:p>
          <a:p>
            <a:pPr lvl="2"/>
            <a:r>
              <a:rPr lang="en-US" dirty="0" smtClean="0"/>
              <a:t>Plume </a:t>
            </a:r>
            <a:r>
              <a:rPr lang="en-US" dirty="0" err="1" smtClean="0"/>
              <a:t>Superpods</a:t>
            </a:r>
            <a:r>
              <a:rPr lang="en-US" dirty="0" smtClean="0"/>
              <a:t> 802.11b/g/n/ac (US$749.98)</a:t>
            </a:r>
          </a:p>
          <a:p>
            <a:pPr lvl="2"/>
            <a:r>
              <a:rPr lang="en-US" dirty="0" err="1" smtClean="0"/>
              <a:t>Netgear</a:t>
            </a:r>
            <a:r>
              <a:rPr lang="en-US" dirty="0" smtClean="0"/>
              <a:t> </a:t>
            </a:r>
            <a:r>
              <a:rPr lang="en-US" dirty="0"/>
              <a:t>AC1200 </a:t>
            </a:r>
            <a:r>
              <a:rPr lang="en-US" dirty="0" err="1"/>
              <a:t>WiFi</a:t>
            </a:r>
            <a:r>
              <a:rPr lang="en-US" dirty="0"/>
              <a:t> Range Extender EX6150 (US$132)</a:t>
            </a:r>
          </a:p>
          <a:p>
            <a:pPr lvl="2"/>
            <a:r>
              <a:rPr lang="en-US" dirty="0"/>
              <a:t>D-Link Wi-Fi Dual Band Range Extender DAP-1520 (US$54.65)</a:t>
            </a:r>
          </a:p>
          <a:p>
            <a:r>
              <a:rPr lang="en-US" dirty="0" smtClean="0"/>
              <a:t>Software</a:t>
            </a:r>
          </a:p>
          <a:p>
            <a:pPr marL="0" marR="0" indent="0" algn="just">
              <a:lnSpc>
                <a:spcPct val="200000"/>
              </a:lnSpc>
              <a:spcBef>
                <a:spcPts val="0"/>
              </a:spcBef>
              <a:spcAft>
                <a:spcPts val="1000"/>
              </a:spcAft>
              <a:buNone/>
            </a:pPr>
            <a:r>
              <a:rPr lang="en-US" dirty="0">
                <a:latin typeface="Times New Roman"/>
                <a:ea typeface="Calibri"/>
                <a:cs typeface="Times New Roman"/>
              </a:rPr>
              <a:t>Monitor access points: the controller will look at the amount of traffic that is going </a:t>
            </a:r>
            <a:r>
              <a:rPr lang="en-US" dirty="0" smtClean="0">
                <a:latin typeface="Times New Roman"/>
                <a:ea typeface="Calibri"/>
                <a:cs typeface="Times New Roman"/>
              </a:rPr>
              <a:t>through he </a:t>
            </a:r>
            <a:r>
              <a:rPr lang="en-US" dirty="0">
                <a:latin typeface="Times New Roman"/>
                <a:ea typeface="Calibri"/>
                <a:cs typeface="Times New Roman"/>
              </a:rPr>
              <a:t>networks and offers solutions in case there is a problem within the access </a:t>
            </a:r>
            <a:r>
              <a:rPr lang="en-US" dirty="0" smtClean="0">
                <a:latin typeface="Times New Roman"/>
                <a:ea typeface="Calibri"/>
                <a:cs typeface="Times New Roman"/>
              </a:rPr>
              <a:t>points.</a:t>
            </a:r>
            <a:r>
              <a:rPr lang="en-US" sz="2000" dirty="0" smtClean="0">
                <a:latin typeface="Calibri"/>
                <a:ea typeface="Calibri"/>
                <a:cs typeface="Times New Roman"/>
              </a:rPr>
              <a:t> </a:t>
            </a:r>
            <a:r>
              <a:rPr lang="en-US" dirty="0" smtClean="0">
                <a:latin typeface="Times New Roman"/>
                <a:ea typeface="Calibri"/>
              </a:rPr>
              <a:t>Tracking </a:t>
            </a:r>
            <a:r>
              <a:rPr lang="en-US" dirty="0">
                <a:latin typeface="Times New Roman"/>
                <a:ea typeface="Calibri"/>
              </a:rPr>
              <a:t>internet Wi-Fi usage: the controller is able to track the number of people logged on the Wi-Fi by using specific internet protocol (IP) for each device</a:t>
            </a:r>
            <a:endParaRPr lang="en-US" dirty="0"/>
          </a:p>
        </p:txBody>
      </p:sp>
    </p:spTree>
    <p:extLst>
      <p:ext uri="{BB962C8B-B14F-4D97-AF65-F5344CB8AC3E}">
        <p14:creationId xmlns:p14="http://schemas.microsoft.com/office/powerpoint/2010/main" val="1303653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model of campus Wi-Fi connection </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0669" y="1807341"/>
            <a:ext cx="6882731" cy="4898259"/>
          </a:xfrm>
        </p:spPr>
      </p:pic>
    </p:spTree>
    <p:extLst>
      <p:ext uri="{BB962C8B-B14F-4D97-AF65-F5344CB8AC3E}">
        <p14:creationId xmlns:p14="http://schemas.microsoft.com/office/powerpoint/2010/main" val="3604531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sz="3600" dirty="0">
                <a:latin typeface="Times New Roman"/>
                <a:ea typeface="Calibri"/>
                <a:cs typeface="Times New Roman"/>
              </a:rPr>
              <a:t>Cost Analysis</a:t>
            </a:r>
            <a:r>
              <a:rPr lang="en-US" sz="3200" dirty="0">
                <a:latin typeface="Calibri"/>
                <a:ea typeface="Calibri"/>
                <a:cs typeface="Times New Roman"/>
              </a:rPr>
              <a:t/>
            </a:r>
            <a:br>
              <a:rPr lang="en-US" sz="3200" dirty="0">
                <a:latin typeface="Calibri"/>
                <a:ea typeface="Calibri"/>
                <a:cs typeface="Times New Roman"/>
              </a:rPr>
            </a:br>
            <a:endParaRPr lang="en-US" dirty="0"/>
          </a:p>
        </p:txBody>
      </p:sp>
      <p:graphicFrame>
        <p:nvGraphicFramePr>
          <p:cNvPr id="4" name="Content Placeholder 3"/>
          <p:cNvGraphicFramePr>
            <a:graphicFrameLocks noGrp="1"/>
          </p:cNvGraphicFramePr>
          <p:nvPr>
            <p:ph idx="1"/>
          </p:nvPr>
        </p:nvGraphicFramePr>
        <p:xfrm>
          <a:off x="2754237" y="1752600"/>
          <a:ext cx="3635525" cy="5060538"/>
        </p:xfrm>
        <a:graphic>
          <a:graphicData uri="http://schemas.openxmlformats.org/drawingml/2006/table">
            <a:tbl>
              <a:tblPr firstRow="1" firstCol="1" bandRow="1">
                <a:tableStyleId>{5C22544A-7EE6-4342-B048-85BDC9FD1C3A}</a:tableStyleId>
              </a:tblPr>
              <a:tblGrid>
                <a:gridCol w="727029"/>
                <a:gridCol w="727029"/>
                <a:gridCol w="727029"/>
                <a:gridCol w="727029"/>
                <a:gridCol w="727409"/>
              </a:tblGrid>
              <a:tr h="218678">
                <a:tc>
                  <a:txBody>
                    <a:bodyPr/>
                    <a:lstStyle/>
                    <a:p>
                      <a:pPr marL="0" marR="0">
                        <a:lnSpc>
                          <a:spcPct val="200000"/>
                        </a:lnSpc>
                        <a:spcBef>
                          <a:spcPts val="0"/>
                        </a:spcBef>
                        <a:spcAft>
                          <a:spcPts val="0"/>
                        </a:spcAft>
                      </a:pPr>
                      <a:r>
                        <a:rPr lang="en-US" sz="700">
                          <a:effectLst/>
                        </a:rPr>
                        <a:t>S. No.</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Item</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Quantity</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Price in USD</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Total</a:t>
                      </a:r>
                      <a:endParaRPr lang="en-US" sz="700">
                        <a:effectLst/>
                        <a:latin typeface="Calibri"/>
                        <a:ea typeface="Calibri"/>
                        <a:cs typeface="Times New Roman"/>
                      </a:endParaRPr>
                    </a:p>
                  </a:txBody>
                  <a:tcPr marL="41002" marR="41002" marT="0" marB="0"/>
                </a:tc>
              </a:tr>
              <a:tr h="1312069">
                <a:tc>
                  <a:txBody>
                    <a:bodyPr/>
                    <a:lstStyle/>
                    <a:p>
                      <a:pPr marL="0" marR="0">
                        <a:lnSpc>
                          <a:spcPct val="200000"/>
                        </a:lnSpc>
                        <a:spcBef>
                          <a:spcPts val="0"/>
                        </a:spcBef>
                        <a:spcAft>
                          <a:spcPts val="0"/>
                        </a:spcAft>
                      </a:pPr>
                      <a:r>
                        <a:rPr lang="en-US" sz="700" dirty="0">
                          <a:effectLst/>
                        </a:rPr>
                        <a:t>1.</a:t>
                      </a:r>
                      <a:endParaRPr lang="en-US" sz="700" dirty="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Wireless Access Point(WAP) </a:t>
                      </a:r>
                    </a:p>
                    <a:p>
                      <a:pPr marL="0" marR="0">
                        <a:lnSpc>
                          <a:spcPct val="200000"/>
                        </a:lnSpc>
                        <a:spcBef>
                          <a:spcPts val="0"/>
                        </a:spcBef>
                        <a:spcAft>
                          <a:spcPts val="0"/>
                        </a:spcAft>
                      </a:pPr>
                      <a:r>
                        <a:rPr lang="en-US" sz="700">
                          <a:effectLst/>
                        </a:rPr>
                        <a:t>2.5Ghz  </a:t>
                      </a:r>
                    </a:p>
                    <a:p>
                      <a:pPr marL="0" marR="0">
                        <a:lnSpc>
                          <a:spcPct val="200000"/>
                        </a:lnSpc>
                        <a:spcBef>
                          <a:spcPts val="0"/>
                        </a:spcBef>
                        <a:spcAft>
                          <a:spcPts val="0"/>
                        </a:spcAft>
                      </a:pPr>
                      <a:r>
                        <a:rPr lang="en-US" sz="700">
                          <a:effectLst/>
                        </a:rPr>
                        <a:t>(Cisco 1570 Outdoor Access Point)</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50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$2,300.00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dirty="0">
                          <a:effectLst/>
                        </a:rPr>
                        <a:t>$115,000</a:t>
                      </a:r>
                      <a:endParaRPr lang="en-US" sz="700" dirty="0">
                        <a:effectLst/>
                        <a:latin typeface="Calibri"/>
                        <a:ea typeface="Calibri"/>
                        <a:cs typeface="Times New Roman"/>
                      </a:endParaRPr>
                    </a:p>
                  </a:txBody>
                  <a:tcPr marL="41002" marR="41002" marT="0" marB="0"/>
                </a:tc>
              </a:tr>
              <a:tr h="1312069">
                <a:tc>
                  <a:txBody>
                    <a:bodyPr/>
                    <a:lstStyle/>
                    <a:p>
                      <a:pPr marL="0" marR="0">
                        <a:lnSpc>
                          <a:spcPct val="200000"/>
                        </a:lnSpc>
                        <a:spcBef>
                          <a:spcPts val="0"/>
                        </a:spcBef>
                        <a:spcAft>
                          <a:spcPts val="0"/>
                        </a:spcAft>
                      </a:pPr>
                      <a:r>
                        <a:rPr lang="en-US" sz="700">
                          <a:effectLst/>
                        </a:rPr>
                        <a:t>2.</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Wi-Fi Repeaters</a:t>
                      </a:r>
                    </a:p>
                    <a:p>
                      <a:pPr marL="0" marR="0">
                        <a:lnSpc>
                          <a:spcPct val="200000"/>
                        </a:lnSpc>
                        <a:spcBef>
                          <a:spcPts val="0"/>
                        </a:spcBef>
                        <a:spcAft>
                          <a:spcPts val="0"/>
                        </a:spcAft>
                      </a:pPr>
                      <a:r>
                        <a:rPr lang="en-US" sz="700">
                          <a:effectLst/>
                        </a:rPr>
                        <a:t>(Netgear AC1200 Wi-Fi Range Extender EX6150)</a:t>
                      </a:r>
                    </a:p>
                    <a:p>
                      <a:pPr marL="0" marR="0">
                        <a:lnSpc>
                          <a:spcPct val="200000"/>
                        </a:lnSpc>
                        <a:spcBef>
                          <a:spcPts val="0"/>
                        </a:spcBef>
                        <a:spcAft>
                          <a:spcPts val="0"/>
                        </a:spcAft>
                      </a:pPr>
                      <a:r>
                        <a:rPr lang="en-US" sz="700">
                          <a:effectLst/>
                        </a:rPr>
                        <a:t>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$132</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$2,640</a:t>
                      </a:r>
                      <a:endParaRPr lang="en-US" sz="700">
                        <a:effectLst/>
                        <a:latin typeface="Calibri"/>
                        <a:ea typeface="Calibri"/>
                        <a:cs typeface="Times New Roman"/>
                      </a:endParaRPr>
                    </a:p>
                  </a:txBody>
                  <a:tcPr marL="41002" marR="41002" marT="0" marB="0"/>
                </a:tc>
              </a:tr>
              <a:tr h="437356">
                <a:tc>
                  <a:txBody>
                    <a:bodyPr/>
                    <a:lstStyle/>
                    <a:p>
                      <a:pPr marL="0" marR="0">
                        <a:lnSpc>
                          <a:spcPct val="200000"/>
                        </a:lnSpc>
                        <a:spcBef>
                          <a:spcPts val="0"/>
                        </a:spcBef>
                        <a:spcAft>
                          <a:spcPts val="0"/>
                        </a:spcAft>
                      </a:pPr>
                      <a:r>
                        <a:rPr lang="en-US" sz="700">
                          <a:effectLst/>
                        </a:rPr>
                        <a:t>3.</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Pipe(for Height to Antenna)</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50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$100</a:t>
                      </a:r>
                      <a:endParaRPr lang="en-US" sz="700">
                        <a:effectLst/>
                        <a:latin typeface="Calibri"/>
                        <a:ea typeface="Calibri"/>
                        <a:cs typeface="Times New Roman"/>
                      </a:endParaRPr>
                    </a:p>
                  </a:txBody>
                  <a:tcPr marL="41002" marR="41002" marT="0" marB="0"/>
                </a:tc>
              </a:tr>
              <a:tr h="437356">
                <a:tc>
                  <a:txBody>
                    <a:bodyPr/>
                    <a:lstStyle/>
                    <a:p>
                      <a:pPr marL="0" marR="0">
                        <a:lnSpc>
                          <a:spcPct val="200000"/>
                        </a:lnSpc>
                        <a:spcBef>
                          <a:spcPts val="0"/>
                        </a:spcBef>
                        <a:spcAft>
                          <a:spcPts val="0"/>
                        </a:spcAft>
                      </a:pPr>
                      <a:r>
                        <a:rPr lang="en-US" sz="700">
                          <a:effectLst/>
                        </a:rPr>
                        <a:t>4.</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Weather Box(Housing)</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50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$10</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$50</a:t>
                      </a:r>
                      <a:endParaRPr lang="en-US" sz="700">
                        <a:effectLst/>
                        <a:latin typeface="Calibri"/>
                        <a:ea typeface="Calibri"/>
                        <a:cs typeface="Times New Roman"/>
                      </a:endParaRPr>
                    </a:p>
                  </a:txBody>
                  <a:tcPr marL="41002" marR="41002" marT="0" marB="0"/>
                </a:tc>
              </a:tr>
              <a:tr h="437356">
                <a:tc>
                  <a:txBody>
                    <a:bodyPr/>
                    <a:lstStyle/>
                    <a:p>
                      <a:pPr marL="0" marR="0">
                        <a:lnSpc>
                          <a:spcPct val="200000"/>
                        </a:lnSpc>
                        <a:spcBef>
                          <a:spcPts val="0"/>
                        </a:spcBef>
                        <a:spcAft>
                          <a:spcPts val="0"/>
                        </a:spcAft>
                      </a:pPr>
                      <a:r>
                        <a:rPr lang="en-US" sz="700">
                          <a:effectLst/>
                        </a:rPr>
                        <a:t>5.</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Installation Cost</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$85 per hour</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 technicians (14 hours each)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$2,380</a:t>
                      </a:r>
                      <a:endParaRPr lang="en-US" sz="700">
                        <a:effectLst/>
                        <a:latin typeface="Calibri"/>
                        <a:ea typeface="Calibri"/>
                        <a:cs typeface="Times New Roman"/>
                      </a:endParaRPr>
                    </a:p>
                  </a:txBody>
                  <a:tcPr marL="41002" marR="41002" marT="0" marB="0"/>
                </a:tc>
              </a:tr>
              <a:tr h="218678">
                <a:tc>
                  <a:txBody>
                    <a:bodyPr/>
                    <a:lstStyle/>
                    <a:p>
                      <a:pPr marL="0" marR="0">
                        <a:lnSpc>
                          <a:spcPct val="200000"/>
                        </a:lnSpc>
                        <a:spcBef>
                          <a:spcPts val="0"/>
                        </a:spcBef>
                        <a:spcAft>
                          <a:spcPts val="0"/>
                        </a:spcAft>
                      </a:pPr>
                      <a:r>
                        <a:rPr lang="en-US" sz="700">
                          <a:effectLst/>
                        </a:rPr>
                        <a:t>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Total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a:effectLst/>
                        </a:rPr>
                        <a:t> </a:t>
                      </a:r>
                      <a:endParaRPr lang="en-US" sz="700">
                        <a:effectLst/>
                        <a:latin typeface="Calibri"/>
                        <a:ea typeface="Calibri"/>
                        <a:cs typeface="Times New Roman"/>
                      </a:endParaRPr>
                    </a:p>
                  </a:txBody>
                  <a:tcPr marL="41002" marR="41002" marT="0" marB="0"/>
                </a:tc>
                <a:tc>
                  <a:txBody>
                    <a:bodyPr/>
                    <a:lstStyle/>
                    <a:p>
                      <a:pPr marL="0" marR="0">
                        <a:lnSpc>
                          <a:spcPct val="200000"/>
                        </a:lnSpc>
                        <a:spcBef>
                          <a:spcPts val="0"/>
                        </a:spcBef>
                        <a:spcAft>
                          <a:spcPts val="0"/>
                        </a:spcAft>
                      </a:pPr>
                      <a:r>
                        <a:rPr lang="en-US" sz="700" dirty="0">
                          <a:effectLst/>
                        </a:rPr>
                        <a:t>$120,170</a:t>
                      </a:r>
                      <a:endParaRPr lang="en-US" sz="700" dirty="0">
                        <a:effectLst/>
                        <a:latin typeface="Calibri"/>
                        <a:ea typeface="Calibri"/>
                        <a:cs typeface="Times New Roman"/>
                      </a:endParaRPr>
                    </a:p>
                  </a:txBody>
                  <a:tcPr marL="41002" marR="41002" marT="0" marB="0"/>
                </a:tc>
              </a:tr>
            </a:tbl>
          </a:graphicData>
        </a:graphic>
      </p:graphicFrame>
    </p:spTree>
    <p:extLst>
      <p:ext uri="{BB962C8B-B14F-4D97-AF65-F5344CB8AC3E}">
        <p14:creationId xmlns:p14="http://schemas.microsoft.com/office/powerpoint/2010/main" val="2225218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lstStyle/>
          <a:p>
            <a:pPr marL="114300" indent="0">
              <a:buNone/>
            </a:pPr>
            <a:r>
              <a:rPr lang="en-US" dirty="0">
                <a:latin typeface="Times New Roman"/>
                <a:ea typeface="Calibri"/>
              </a:rPr>
              <a:t>The proposal has inferred to the use of the best equipment to offer standard and reliable Wi-Fi for the campus. The total cost would have been less than the one quoted above. However, for the interest of the numbers of users and expected traffic, it was imperative to target access points that have the capacity to both support many users (approximately 256 students at once). </a:t>
            </a:r>
            <a:endParaRPr lang="en-US" dirty="0"/>
          </a:p>
        </p:txBody>
      </p:sp>
    </p:spTree>
    <p:extLst>
      <p:ext uri="{BB962C8B-B14F-4D97-AF65-F5344CB8AC3E}">
        <p14:creationId xmlns:p14="http://schemas.microsoft.com/office/powerpoint/2010/main" val="3112185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Cheaper options</a:t>
            </a:r>
            <a:endParaRPr lang="en-US" dirty="0"/>
          </a:p>
        </p:txBody>
      </p:sp>
      <p:sp>
        <p:nvSpPr>
          <p:cNvPr id="3" name="Content Placeholder 2"/>
          <p:cNvSpPr>
            <a:spLocks noGrp="1"/>
          </p:cNvSpPr>
          <p:nvPr>
            <p:ph idx="1"/>
          </p:nvPr>
        </p:nvSpPr>
        <p:spPr/>
        <p:txBody>
          <a:bodyPr>
            <a:normAutofit/>
          </a:bodyPr>
          <a:lstStyle/>
          <a:p>
            <a:pPr marL="0" marR="0" indent="0" algn="just">
              <a:lnSpc>
                <a:spcPct val="200000"/>
              </a:lnSpc>
              <a:spcBef>
                <a:spcPts val="0"/>
              </a:spcBef>
              <a:spcAft>
                <a:spcPts val="1000"/>
              </a:spcAft>
              <a:buNone/>
            </a:pPr>
            <a:r>
              <a:rPr lang="en-US" dirty="0">
                <a:latin typeface="Times New Roman"/>
                <a:ea typeface="Calibri"/>
                <a:cs typeface="Times New Roman"/>
              </a:rPr>
              <a:t>T</a:t>
            </a:r>
            <a:r>
              <a:rPr lang="en-US" dirty="0" smtClean="0">
                <a:latin typeface="Times New Roman"/>
                <a:ea typeface="Calibri"/>
                <a:cs typeface="Times New Roman"/>
              </a:rPr>
              <a:t>here </a:t>
            </a:r>
            <a:r>
              <a:rPr lang="en-US" dirty="0">
                <a:latin typeface="Times New Roman"/>
                <a:ea typeface="Calibri"/>
                <a:cs typeface="Times New Roman"/>
              </a:rPr>
              <a:t>are cheaper alternatives provided above incase the campus is working on a tight budget on the project of Wi-Fi installation. One of the setbacks of using a shared bandwidth in Wi-Fi systems is that it is not as reliable in performing its uses. As such, it is faced with downtimes, lags and might be relatively slow.</a:t>
            </a:r>
            <a:endParaRPr lang="en-US" sz="2000" dirty="0">
              <a:latin typeface="Calibri"/>
              <a:ea typeface="Calibri"/>
              <a:cs typeface="Times New Roman"/>
            </a:endParaRPr>
          </a:p>
          <a:p>
            <a:endParaRPr lang="en-US" dirty="0"/>
          </a:p>
        </p:txBody>
      </p:sp>
    </p:spTree>
    <p:extLst>
      <p:ext uri="{BB962C8B-B14F-4D97-AF65-F5344CB8AC3E}">
        <p14:creationId xmlns:p14="http://schemas.microsoft.com/office/powerpoint/2010/main" val="613004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end</a:t>
            </a:r>
            <a:endParaRPr lang="en-US" dirty="0"/>
          </a:p>
        </p:txBody>
      </p:sp>
    </p:spTree>
    <p:extLst>
      <p:ext uri="{BB962C8B-B14F-4D97-AF65-F5344CB8AC3E}">
        <p14:creationId xmlns:p14="http://schemas.microsoft.com/office/powerpoint/2010/main" val="854521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marR="0" indent="-457200" algn="just">
              <a:lnSpc>
                <a:spcPct val="200000"/>
              </a:lnSpc>
              <a:spcBef>
                <a:spcPts val="0"/>
              </a:spcBef>
              <a:spcAft>
                <a:spcPts val="1000"/>
              </a:spcAft>
              <a:buNone/>
            </a:pPr>
            <a:r>
              <a:rPr lang="en-US" sz="1600" dirty="0" err="1">
                <a:latin typeface="Times New Roman" pitchFamily="18" charset="0"/>
                <a:ea typeface="Calibri"/>
                <a:cs typeface="Times New Roman" pitchFamily="18" charset="0"/>
              </a:rPr>
              <a:t>Vitek</a:t>
            </a:r>
            <a:r>
              <a:rPr lang="en-US" sz="1600" dirty="0">
                <a:latin typeface="Times New Roman" pitchFamily="18" charset="0"/>
                <a:ea typeface="Calibri"/>
                <a:cs typeface="Times New Roman" pitchFamily="18" charset="0"/>
              </a:rPr>
              <a:t>, C. A. (2016). </a:t>
            </a:r>
            <a:r>
              <a:rPr lang="en-US" sz="1600" i="1" dirty="0">
                <a:latin typeface="Times New Roman" pitchFamily="18" charset="0"/>
                <a:ea typeface="Calibri"/>
                <a:cs typeface="Times New Roman" pitchFamily="18" charset="0"/>
              </a:rPr>
              <a:t>U.S. Patent No. 9,456,357</a:t>
            </a:r>
            <a:r>
              <a:rPr lang="en-US" sz="1600" dirty="0">
                <a:latin typeface="Times New Roman" pitchFamily="18" charset="0"/>
                <a:ea typeface="Calibri"/>
                <a:cs typeface="Times New Roman" pitchFamily="18" charset="0"/>
              </a:rPr>
              <a:t>. Washington, DC: U.S. Patent and Trademark Office.</a:t>
            </a:r>
          </a:p>
          <a:p>
            <a:pPr marL="0" marR="0" indent="-457200" algn="just">
              <a:lnSpc>
                <a:spcPct val="200000"/>
              </a:lnSpc>
              <a:spcBef>
                <a:spcPts val="0"/>
              </a:spcBef>
              <a:spcAft>
                <a:spcPts val="1000"/>
              </a:spcAft>
              <a:buNone/>
            </a:pPr>
            <a:r>
              <a:rPr lang="en-US" sz="1600" dirty="0" err="1">
                <a:latin typeface="Times New Roman" pitchFamily="18" charset="0"/>
                <a:ea typeface="Calibri"/>
                <a:cs typeface="Times New Roman" pitchFamily="18" charset="0"/>
              </a:rPr>
              <a:t>Walia</a:t>
            </a:r>
            <a:r>
              <a:rPr lang="en-US" sz="1600" dirty="0">
                <a:latin typeface="Times New Roman" pitchFamily="18" charset="0"/>
                <a:ea typeface="Calibri"/>
                <a:cs typeface="Times New Roman" pitchFamily="18" charset="0"/>
              </a:rPr>
              <a:t>, J. S., </a:t>
            </a:r>
            <a:r>
              <a:rPr lang="en-US" sz="1600" dirty="0" err="1">
                <a:latin typeface="Times New Roman" pitchFamily="18" charset="0"/>
                <a:ea typeface="Calibri"/>
                <a:cs typeface="Times New Roman" pitchFamily="18" charset="0"/>
              </a:rPr>
              <a:t>Hämmäinen</a:t>
            </a:r>
            <a:r>
              <a:rPr lang="en-US" sz="1600" dirty="0">
                <a:latin typeface="Times New Roman" pitchFamily="18" charset="0"/>
                <a:ea typeface="Calibri"/>
                <a:cs typeface="Times New Roman" pitchFamily="18" charset="0"/>
              </a:rPr>
              <a:t>, H., &amp; </a:t>
            </a:r>
            <a:r>
              <a:rPr lang="en-US" sz="1600" dirty="0" err="1">
                <a:latin typeface="Times New Roman" pitchFamily="18" charset="0"/>
                <a:ea typeface="Calibri"/>
                <a:cs typeface="Times New Roman" pitchFamily="18" charset="0"/>
              </a:rPr>
              <a:t>Matinmikko</a:t>
            </a:r>
            <a:r>
              <a:rPr lang="en-US" sz="1600" dirty="0">
                <a:latin typeface="Times New Roman" pitchFamily="18" charset="0"/>
                <a:ea typeface="Calibri"/>
                <a:cs typeface="Times New Roman" pitchFamily="18" charset="0"/>
              </a:rPr>
              <a:t>, M. (2017, November). 5G Micro-operators for the future campus: A techno-economic study. In </a:t>
            </a:r>
            <a:r>
              <a:rPr lang="en-US" sz="1600" i="1" dirty="0">
                <a:latin typeface="Times New Roman" pitchFamily="18" charset="0"/>
                <a:ea typeface="Calibri"/>
                <a:cs typeface="Times New Roman" pitchFamily="18" charset="0"/>
              </a:rPr>
              <a:t>2017 Internet of Things Business Models, Users, and Networks</a:t>
            </a:r>
            <a:r>
              <a:rPr lang="en-US" sz="1600" dirty="0">
                <a:latin typeface="Times New Roman" pitchFamily="18" charset="0"/>
                <a:ea typeface="Calibri"/>
                <a:cs typeface="Times New Roman" pitchFamily="18" charset="0"/>
              </a:rPr>
              <a:t> (pp. 1-8). IEEE</a:t>
            </a:r>
            <a:r>
              <a:rPr lang="en-US" sz="1600" dirty="0" smtClean="0">
                <a:latin typeface="Times New Roman" pitchFamily="18" charset="0"/>
                <a:ea typeface="Calibri"/>
                <a:cs typeface="Times New Roman" pitchFamily="18" charset="0"/>
              </a:rPr>
              <a:t>.</a:t>
            </a:r>
          </a:p>
          <a:p>
            <a:pPr marL="0" marR="0" indent="-457200" algn="just">
              <a:lnSpc>
                <a:spcPct val="200000"/>
              </a:lnSpc>
              <a:spcBef>
                <a:spcPts val="0"/>
              </a:spcBef>
              <a:spcAft>
                <a:spcPts val="1000"/>
              </a:spcAft>
              <a:buNone/>
            </a:pPr>
            <a:r>
              <a:rPr lang="en-US" sz="1600" dirty="0" err="1">
                <a:latin typeface="Times New Roman" pitchFamily="18" charset="0"/>
                <a:ea typeface="Calibri"/>
                <a:cs typeface="Times New Roman" pitchFamily="18" charset="0"/>
              </a:rPr>
              <a:t>Naughton</a:t>
            </a:r>
            <a:r>
              <a:rPr lang="en-US" sz="1600" dirty="0">
                <a:latin typeface="Times New Roman" pitchFamily="18" charset="0"/>
                <a:ea typeface="Calibri"/>
                <a:cs typeface="Times New Roman" pitchFamily="18" charset="0"/>
              </a:rPr>
              <a:t>, J. (2016). The evolution of the Internet: from military experiment to General Purpose Technology. </a:t>
            </a:r>
            <a:r>
              <a:rPr lang="en-US" sz="1600" i="1" dirty="0">
                <a:latin typeface="Times New Roman" pitchFamily="18" charset="0"/>
                <a:ea typeface="Calibri"/>
                <a:cs typeface="Times New Roman" pitchFamily="18" charset="0"/>
              </a:rPr>
              <a:t>Journal of Cyber Policy</a:t>
            </a:r>
            <a:r>
              <a:rPr lang="en-US" sz="1600" dirty="0">
                <a:latin typeface="Times New Roman" pitchFamily="18" charset="0"/>
                <a:ea typeface="Calibri"/>
                <a:cs typeface="Times New Roman" pitchFamily="18" charset="0"/>
              </a:rPr>
              <a:t>, </a:t>
            </a:r>
            <a:r>
              <a:rPr lang="en-US" sz="1600" i="1" dirty="0">
                <a:latin typeface="Times New Roman" pitchFamily="18" charset="0"/>
                <a:ea typeface="Calibri"/>
                <a:cs typeface="Times New Roman" pitchFamily="18" charset="0"/>
              </a:rPr>
              <a:t>1</a:t>
            </a:r>
            <a:r>
              <a:rPr lang="en-US" sz="1600" dirty="0">
                <a:latin typeface="Times New Roman" pitchFamily="18" charset="0"/>
                <a:ea typeface="Calibri"/>
                <a:cs typeface="Times New Roman" pitchFamily="18" charset="0"/>
              </a:rPr>
              <a:t>(1), 5-28.</a:t>
            </a:r>
          </a:p>
          <a:p>
            <a:pPr marL="457200" marR="0" indent="-457200" algn="just">
              <a:lnSpc>
                <a:spcPct val="200000"/>
              </a:lnSpc>
              <a:spcBef>
                <a:spcPts val="0"/>
              </a:spcBef>
              <a:spcAft>
                <a:spcPts val="1000"/>
              </a:spcAft>
            </a:pPr>
            <a:endParaRPr lang="en-US" sz="1600" dirty="0">
              <a:latin typeface="Times New Roman" pitchFamily="18" charset="0"/>
              <a:ea typeface="Calibri"/>
              <a:cs typeface="Times New Roman" pitchFamily="18" charset="0"/>
            </a:endParaRP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2913043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109</TotalTime>
  <Words>1106</Words>
  <Application>Microsoft Office PowerPoint</Application>
  <PresentationFormat>On-screen Show (4:3)</PresentationFormat>
  <Paragraphs>96</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Apothecary</vt:lpstr>
      <vt:lpstr>Proposed Campus Wi-Fi Infrastructure</vt:lpstr>
      <vt:lpstr>abstract</vt:lpstr>
      <vt:lpstr>Introduction</vt:lpstr>
      <vt:lpstr>Requirements for Reliable Wi-Fi</vt:lpstr>
      <vt:lpstr>Requirements for Reliable Wi-Fi</vt:lpstr>
      <vt:lpstr>Requirements for Reliable Wi-Fi</vt:lpstr>
      <vt:lpstr>Requirements for Reliable Wi-Fi</vt:lpstr>
      <vt:lpstr>Requirements for Reliable Wi-Fi</vt:lpstr>
      <vt:lpstr>Analysis of the triOS Kitchener Campus plan</vt:lpstr>
      <vt:lpstr>Equipment Needed for Wi-Fi installation</vt:lpstr>
      <vt:lpstr>A model of campus Wi-Fi connection </vt:lpstr>
      <vt:lpstr>Cost Analysis </vt:lpstr>
      <vt:lpstr>Conclusion </vt:lpstr>
      <vt:lpstr>Cheaper options</vt:lpstr>
      <vt:lpstr>end</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dc:creator>
  <cp:lastModifiedBy>Stephen</cp:lastModifiedBy>
  <cp:revision>10</cp:revision>
  <dcterms:created xsi:type="dcterms:W3CDTF">2019-09-03T08:29:55Z</dcterms:created>
  <dcterms:modified xsi:type="dcterms:W3CDTF">2019-09-03T10:19:52Z</dcterms:modified>
</cp:coreProperties>
</file>